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13E720-BAAC-48A1-8061-A893F3AA0B78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0B6320-3C71-4C4A-B3A9-9706689DF73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75745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0B6320-3C71-4C4A-B3A9-9706689DF733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323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64588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75911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1911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360081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324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712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149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1444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68473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17006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3734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1B037F-A457-4264-8388-4D504D4EF97F}" type="datetimeFigureOut">
              <a:rPr lang="es-ES" smtClean="0"/>
              <a:t>31/01/2017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16E6C8-996A-4C12-9704-8E6220A4CC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4452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431800" y="558800"/>
            <a:ext cx="29337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/>
              <a:t>Cosmovisión/ filosofía</a:t>
            </a:r>
            <a:r>
              <a:rPr lang="es-ES" sz="1400" dirty="0" smtClean="0"/>
              <a:t>: la célula es la unidad básica más pequeña de los seres vivos y es capaz de realizar todas sus funciones. </a:t>
            </a:r>
            <a:endParaRPr lang="es-ES" sz="1400" dirty="0"/>
          </a:p>
        </p:txBody>
      </p:sp>
      <p:grpSp>
        <p:nvGrpSpPr>
          <p:cNvPr id="15" name="Grupo 14"/>
          <p:cNvGrpSpPr/>
          <p:nvPr/>
        </p:nvGrpSpPr>
        <p:grpSpPr>
          <a:xfrm>
            <a:off x="330200" y="558800"/>
            <a:ext cx="11214100" cy="4622800"/>
            <a:chOff x="330200" y="558800"/>
            <a:chExt cx="11214100" cy="4991100"/>
          </a:xfrm>
        </p:grpSpPr>
        <p:cxnSp>
          <p:nvCxnSpPr>
            <p:cNvPr id="6" name="Conector recto 5"/>
            <p:cNvCxnSpPr/>
            <p:nvPr/>
          </p:nvCxnSpPr>
          <p:spPr>
            <a:xfrm>
              <a:off x="330200" y="558800"/>
              <a:ext cx="29972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Conector recto 7"/>
            <p:cNvCxnSpPr/>
            <p:nvPr/>
          </p:nvCxnSpPr>
          <p:spPr>
            <a:xfrm>
              <a:off x="3327400" y="558800"/>
              <a:ext cx="2197100" cy="4978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Conector recto 9"/>
            <p:cNvCxnSpPr/>
            <p:nvPr/>
          </p:nvCxnSpPr>
          <p:spPr>
            <a:xfrm flipV="1">
              <a:off x="5537200" y="558800"/>
              <a:ext cx="2565400" cy="4991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ector recto 11"/>
            <p:cNvCxnSpPr/>
            <p:nvPr/>
          </p:nvCxnSpPr>
          <p:spPr>
            <a:xfrm>
              <a:off x="8089900" y="558800"/>
              <a:ext cx="3454400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CuadroTexto 12"/>
          <p:cNvSpPr txBox="1"/>
          <p:nvPr/>
        </p:nvSpPr>
        <p:spPr>
          <a:xfrm>
            <a:off x="4749800" y="558799"/>
            <a:ext cx="1955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 smtClean="0"/>
              <a:t>¿Cuáles son las principales partes de la célula?</a:t>
            </a:r>
            <a:endParaRPr lang="es-ES" dirty="0"/>
          </a:p>
        </p:txBody>
      </p:sp>
      <p:sp>
        <p:nvSpPr>
          <p:cNvPr id="14" name="CuadroTexto 13"/>
          <p:cNvSpPr txBox="1"/>
          <p:nvPr/>
        </p:nvSpPr>
        <p:spPr>
          <a:xfrm>
            <a:off x="8089900" y="558799"/>
            <a:ext cx="406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/>
              <a:t>Juicios de valor: </a:t>
            </a:r>
            <a:r>
              <a:rPr lang="es-ES" sz="1400" dirty="0" smtClean="0"/>
              <a:t>las observaciones permiten la diferenciación de los diferentes orgánulos de los tipos celulares. </a:t>
            </a:r>
            <a:endParaRPr lang="es-ES" sz="1400" dirty="0"/>
          </a:p>
        </p:txBody>
      </p:sp>
      <p:sp>
        <p:nvSpPr>
          <p:cNvPr id="16" name="CuadroTexto 15"/>
          <p:cNvSpPr txBox="1"/>
          <p:nvPr/>
        </p:nvSpPr>
        <p:spPr>
          <a:xfrm>
            <a:off x="3511550" y="5524685"/>
            <a:ext cx="40259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b="1" dirty="0" smtClean="0"/>
              <a:t>Acontecimientos y objetos</a:t>
            </a:r>
          </a:p>
          <a:p>
            <a:pPr algn="just"/>
            <a:r>
              <a:rPr lang="es-ES" sz="1400" dirty="0" smtClean="0"/>
              <a:t>1. Observación de 3 muestras diferentes.</a:t>
            </a:r>
          </a:p>
          <a:p>
            <a:pPr algn="just"/>
            <a:r>
              <a:rPr lang="es-ES" sz="1400" dirty="0" smtClean="0"/>
              <a:t>2. Asegurarse que cada muestra es de un tipo celular.</a:t>
            </a:r>
          </a:p>
          <a:p>
            <a:pPr algn="just"/>
            <a:r>
              <a:rPr lang="es-ES" sz="1400" dirty="0" smtClean="0"/>
              <a:t>3. Determinar los orgánulos característicos de cada tipo celular.</a:t>
            </a:r>
            <a:endParaRPr lang="es-ES" sz="1400" dirty="0"/>
          </a:p>
        </p:txBody>
      </p:sp>
      <p:sp>
        <p:nvSpPr>
          <p:cNvPr id="17" name="CuadroTexto 16"/>
          <p:cNvSpPr txBox="1"/>
          <p:nvPr/>
        </p:nvSpPr>
        <p:spPr>
          <a:xfrm>
            <a:off x="1155700" y="1834398"/>
            <a:ext cx="3022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Teoría: </a:t>
            </a:r>
            <a:r>
              <a:rPr lang="es-ES" sz="1400" dirty="0" smtClean="0"/>
              <a:t>teoría celular, microscopía</a:t>
            </a:r>
            <a:r>
              <a:rPr lang="es-ES" sz="1400" b="1" dirty="0" smtClean="0"/>
              <a:t> </a:t>
            </a:r>
            <a:endParaRPr lang="es-ES" sz="1400" b="1" dirty="0"/>
          </a:p>
        </p:txBody>
      </p:sp>
      <p:sp>
        <p:nvSpPr>
          <p:cNvPr id="19" name="CuadroTexto 18"/>
          <p:cNvSpPr txBox="1"/>
          <p:nvPr/>
        </p:nvSpPr>
        <p:spPr>
          <a:xfrm>
            <a:off x="1327150" y="2399965"/>
            <a:ext cx="30226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/>
              <a:t>Principios teóricos: </a:t>
            </a:r>
          </a:p>
          <a:p>
            <a:pPr algn="just"/>
            <a:r>
              <a:rPr lang="es-ES" sz="1400" dirty="0" smtClean="0"/>
              <a:t>1. La célula esta formada por orgánulos.</a:t>
            </a:r>
          </a:p>
          <a:p>
            <a:pPr algn="just"/>
            <a:r>
              <a:rPr lang="es-ES" sz="1400" dirty="0" smtClean="0"/>
              <a:t>2. Cada tipo celular tienen unos orgánulos característicos.</a:t>
            </a:r>
            <a:endParaRPr lang="es-ES" sz="1400" dirty="0"/>
          </a:p>
        </p:txBody>
      </p:sp>
      <p:sp>
        <p:nvSpPr>
          <p:cNvPr id="18" name="CuadroTexto 17"/>
          <p:cNvSpPr txBox="1"/>
          <p:nvPr/>
        </p:nvSpPr>
        <p:spPr>
          <a:xfrm>
            <a:off x="1790700" y="3823852"/>
            <a:ext cx="34417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Conceptos teóricos: </a:t>
            </a:r>
            <a:endParaRPr lang="es-ES" sz="1400" dirty="0" smtClean="0"/>
          </a:p>
          <a:p>
            <a:r>
              <a:rPr lang="es-ES" sz="1400" dirty="0" smtClean="0"/>
              <a:t>célula, orgánulo, pared celular, membrana plasmática, citoplasma, ribosomas, núcleo, vacuola, cloroplasto, mitocondria, aparato de Golgi.</a:t>
            </a:r>
            <a:endParaRPr lang="es-ES" sz="1400" dirty="0"/>
          </a:p>
        </p:txBody>
      </p:sp>
      <p:sp>
        <p:nvSpPr>
          <p:cNvPr id="20" name="CuadroTexto 19"/>
          <p:cNvSpPr txBox="1"/>
          <p:nvPr/>
        </p:nvSpPr>
        <p:spPr>
          <a:xfrm>
            <a:off x="5851525" y="4509901"/>
            <a:ext cx="316865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Registros: </a:t>
            </a:r>
            <a:r>
              <a:rPr lang="es-ES" sz="1400" dirty="0" smtClean="0"/>
              <a:t>Anotaciones y dibujos hechos en clase de las muestras observadas (cuaderno de laboratorio).</a:t>
            </a:r>
            <a:endParaRPr lang="es-ES" sz="1400" dirty="0"/>
          </a:p>
        </p:txBody>
      </p:sp>
      <p:sp>
        <p:nvSpPr>
          <p:cNvPr id="22" name="CuadroTexto 21"/>
          <p:cNvSpPr txBox="1"/>
          <p:nvPr/>
        </p:nvSpPr>
        <p:spPr>
          <a:xfrm>
            <a:off x="6502400" y="3622759"/>
            <a:ext cx="50419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/>
              <a:t>Transformaciones: </a:t>
            </a:r>
            <a:r>
              <a:rPr lang="es-ES" sz="1400" dirty="0" smtClean="0"/>
              <a:t>Rellenar el esquema de cada tipo celular en base a la teoría trabajada y las observaciones hechas a microscopio.</a:t>
            </a:r>
            <a:endParaRPr lang="es-ES" sz="1400" dirty="0"/>
          </a:p>
        </p:txBody>
      </p:sp>
      <p:sp>
        <p:nvSpPr>
          <p:cNvPr id="23" name="CuadroTexto 22"/>
          <p:cNvSpPr txBox="1"/>
          <p:nvPr/>
        </p:nvSpPr>
        <p:spPr>
          <a:xfrm>
            <a:off x="7585076" y="1424813"/>
            <a:ext cx="445452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1400" b="1" dirty="0" smtClean="0"/>
              <a:t>Juicios de conocimientos: </a:t>
            </a:r>
            <a:r>
              <a:rPr lang="es-ES" sz="1400" dirty="0" smtClean="0"/>
              <a:t>Los orgánulos de las células vegetales son: pared celular, vacuola, cloroplasto, </a:t>
            </a:r>
            <a:r>
              <a:rPr lang="es-ES" sz="1400" dirty="0" err="1" smtClean="0"/>
              <a:t>mb</a:t>
            </a:r>
            <a:r>
              <a:rPr lang="es-ES" sz="1400" dirty="0" smtClean="0"/>
              <a:t>. plasmática, mitocondria, ap. Golgi y núcleo.</a:t>
            </a:r>
          </a:p>
          <a:p>
            <a:pPr algn="just"/>
            <a:r>
              <a:rPr lang="es-ES" sz="1400" dirty="0" smtClean="0"/>
              <a:t>Los orgánulos principales de la célula animal son: citoplasma, ribosomas, núcleo, ap. Golgi, </a:t>
            </a:r>
            <a:r>
              <a:rPr lang="es-ES" sz="1400" dirty="0" err="1" smtClean="0"/>
              <a:t>mb</a:t>
            </a:r>
            <a:r>
              <a:rPr lang="es-ES" sz="1400" dirty="0" smtClean="0"/>
              <a:t>. plasmática y mitocondria.</a:t>
            </a:r>
          </a:p>
          <a:p>
            <a:pPr algn="just"/>
            <a:r>
              <a:rPr lang="es-ES" sz="1400" dirty="0" smtClean="0"/>
              <a:t>Los orgánulos principales de la célula procariota son: cápsula, material genético, </a:t>
            </a:r>
            <a:r>
              <a:rPr lang="es-ES" sz="1400" dirty="0" err="1" smtClean="0"/>
              <a:t>mb</a:t>
            </a:r>
            <a:r>
              <a:rPr lang="es-ES" sz="1400" dirty="0" smtClean="0"/>
              <a:t> y pared celular, (</a:t>
            </a:r>
            <a:r>
              <a:rPr lang="es-ES" sz="1400" dirty="0" err="1" smtClean="0"/>
              <a:t>pili</a:t>
            </a:r>
            <a:r>
              <a:rPr lang="es-ES" sz="1400" dirty="0" smtClean="0"/>
              <a:t> y flagelos), citoplasma y ribosomas.</a:t>
            </a:r>
            <a:endParaRPr lang="es-ES" sz="1400" dirty="0"/>
          </a:p>
        </p:txBody>
      </p:sp>
      <p:sp>
        <p:nvSpPr>
          <p:cNvPr id="2" name="CuadroTexto 1"/>
          <p:cNvSpPr txBox="1"/>
          <p:nvPr/>
        </p:nvSpPr>
        <p:spPr>
          <a:xfrm>
            <a:off x="10668000" y="6502053"/>
            <a:ext cx="152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/>
              <a:t>*</a:t>
            </a:r>
            <a:r>
              <a:rPr lang="es-ES" sz="1400" dirty="0" err="1" smtClean="0"/>
              <a:t>mb</a:t>
            </a:r>
            <a:r>
              <a:rPr lang="es-ES" sz="1400" dirty="0" smtClean="0"/>
              <a:t>=membrana</a:t>
            </a:r>
            <a:endParaRPr lang="es-ES" sz="1400" dirty="0"/>
          </a:p>
        </p:txBody>
      </p:sp>
    </p:spTree>
    <p:extLst>
      <p:ext uri="{BB962C8B-B14F-4D97-AF65-F5344CB8AC3E}">
        <p14:creationId xmlns:p14="http://schemas.microsoft.com/office/powerpoint/2010/main" val="90635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270</Words>
  <Application>Microsoft Office PowerPoint</Application>
  <PresentationFormat>Panorámica</PresentationFormat>
  <Paragraphs>20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>UPNA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%username%</dc:creator>
  <cp:lastModifiedBy>labora1</cp:lastModifiedBy>
  <cp:revision>8</cp:revision>
  <dcterms:created xsi:type="dcterms:W3CDTF">2017-01-26T15:36:57Z</dcterms:created>
  <dcterms:modified xsi:type="dcterms:W3CDTF">2017-01-31T17:20:23Z</dcterms:modified>
</cp:coreProperties>
</file>