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showGuides="1">
      <p:cViewPr varScale="1">
        <p:scale>
          <a:sx n="101" d="100"/>
          <a:sy n="101" d="100"/>
        </p:scale>
        <p:origin x="150"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u-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DAC858-405E-4522-BE3B-7B0AFAFCD0A9}" type="datetimeFigureOut">
              <a:rPr lang="eu-ES" smtClean="0"/>
              <a:t>2019/01/14</a:t>
            </a:fld>
            <a:endParaRPr lang="eu-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u-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u-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FB01A9-A4D9-4587-96BF-0BE5734B1877}" type="slidenum">
              <a:rPr lang="eu-ES" smtClean="0"/>
              <a:t>‹Nº›</a:t>
            </a:fld>
            <a:endParaRPr lang="eu-ES"/>
          </a:p>
        </p:txBody>
      </p:sp>
    </p:spTree>
    <p:extLst>
      <p:ext uri="{BB962C8B-B14F-4D97-AF65-F5344CB8AC3E}">
        <p14:creationId xmlns:p14="http://schemas.microsoft.com/office/powerpoint/2010/main" val="744073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0C7082E-D7A9-4A6E-AFCB-02B09E1AF871}" type="slidenum">
              <a:rPr lang="eu-ES" altLang="eu-ES"/>
              <a:pPr eaLnBrk="1" hangingPunct="1">
                <a:spcBef>
                  <a:spcPct val="0"/>
                </a:spcBef>
              </a:pPr>
              <a:t>1</a:t>
            </a:fld>
            <a:endParaRPr lang="eu-ES" altLang="eu-E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xfrm>
            <a:off x="914400" y="4343400"/>
            <a:ext cx="5029200" cy="4114800"/>
          </a:xfrm>
          <a:noFill/>
        </p:spPr>
        <p:txBody>
          <a:bodyPr/>
          <a:lstStyle/>
          <a:p>
            <a:pPr eaLnBrk="1" hangingPunct="1"/>
            <a:endParaRPr lang="eu-ES" altLang="eu-ES" smtClean="0">
              <a:latin typeface="Arial" panose="020B0604020202020204" pitchFamily="34" charset="0"/>
            </a:endParaRPr>
          </a:p>
        </p:txBody>
      </p:sp>
    </p:spTree>
    <p:extLst>
      <p:ext uri="{BB962C8B-B14F-4D97-AF65-F5344CB8AC3E}">
        <p14:creationId xmlns:p14="http://schemas.microsoft.com/office/powerpoint/2010/main" val="3804639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CE201D7-3011-4C93-A116-C417326E9519}" type="slidenum">
              <a:rPr lang="eu-ES" altLang="eu-ES"/>
              <a:pPr eaLnBrk="1" hangingPunct="1">
                <a:spcBef>
                  <a:spcPct val="0"/>
                </a:spcBef>
              </a:pPr>
              <a:t>2</a:t>
            </a:fld>
            <a:endParaRPr lang="eu-ES" altLang="eu-E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xfrm>
            <a:off x="914400" y="4343400"/>
            <a:ext cx="5029200" cy="4114800"/>
          </a:xfrm>
          <a:noFill/>
        </p:spPr>
        <p:txBody>
          <a:bodyPr/>
          <a:lstStyle/>
          <a:p>
            <a:pPr eaLnBrk="1" hangingPunct="1"/>
            <a:endParaRPr lang="eu-ES" altLang="eu-ES" smtClean="0">
              <a:latin typeface="Arial" panose="020B0604020202020204" pitchFamily="34" charset="0"/>
            </a:endParaRPr>
          </a:p>
        </p:txBody>
      </p:sp>
    </p:spTree>
    <p:extLst>
      <p:ext uri="{BB962C8B-B14F-4D97-AF65-F5344CB8AC3E}">
        <p14:creationId xmlns:p14="http://schemas.microsoft.com/office/powerpoint/2010/main" val="266610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u-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u-ES"/>
          </a:p>
        </p:txBody>
      </p:sp>
      <p:sp>
        <p:nvSpPr>
          <p:cNvPr id="4" name="Marcador de fecha 3"/>
          <p:cNvSpPr>
            <a:spLocks noGrp="1"/>
          </p:cNvSpPr>
          <p:nvPr>
            <p:ph type="dt" sz="half" idx="10"/>
          </p:nvPr>
        </p:nvSpPr>
        <p:spPr/>
        <p:txBody>
          <a:bodyPr/>
          <a:lstStyle/>
          <a:p>
            <a:fld id="{6672EEBE-5622-4363-B990-CC122DD3AACB}" type="datetimeFigureOut">
              <a:rPr lang="eu-ES" smtClean="0"/>
              <a:t>2019/01/14</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255897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10"/>
          </p:nvPr>
        </p:nvSpPr>
        <p:spPr/>
        <p:txBody>
          <a:bodyPr/>
          <a:lstStyle/>
          <a:p>
            <a:fld id="{6672EEBE-5622-4363-B990-CC122DD3AACB}" type="datetimeFigureOut">
              <a:rPr lang="eu-ES" smtClean="0"/>
              <a:t>2019/01/14</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391466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u-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10"/>
          </p:nvPr>
        </p:nvSpPr>
        <p:spPr/>
        <p:txBody>
          <a:bodyPr/>
          <a:lstStyle/>
          <a:p>
            <a:fld id="{6672EEBE-5622-4363-B990-CC122DD3AACB}" type="datetimeFigureOut">
              <a:rPr lang="eu-ES" smtClean="0"/>
              <a:t>2019/01/14</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193897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10"/>
          </p:nvPr>
        </p:nvSpPr>
        <p:spPr/>
        <p:txBody>
          <a:bodyPr/>
          <a:lstStyle/>
          <a:p>
            <a:fld id="{6672EEBE-5622-4363-B990-CC122DD3AACB}" type="datetimeFigureOut">
              <a:rPr lang="eu-ES" smtClean="0"/>
              <a:t>2019/01/14</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393720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u-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672EEBE-5622-4363-B990-CC122DD3AACB}" type="datetimeFigureOut">
              <a:rPr lang="eu-ES" smtClean="0"/>
              <a:t>2019/01/14</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79741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5" name="Marcador de fecha 4"/>
          <p:cNvSpPr>
            <a:spLocks noGrp="1"/>
          </p:cNvSpPr>
          <p:nvPr>
            <p:ph type="dt" sz="half" idx="10"/>
          </p:nvPr>
        </p:nvSpPr>
        <p:spPr/>
        <p:txBody>
          <a:bodyPr/>
          <a:lstStyle/>
          <a:p>
            <a:fld id="{6672EEBE-5622-4363-B990-CC122DD3AACB}" type="datetimeFigureOut">
              <a:rPr lang="eu-ES" smtClean="0"/>
              <a:t>2019/01/14</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417934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u-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7" name="Marcador de fecha 6"/>
          <p:cNvSpPr>
            <a:spLocks noGrp="1"/>
          </p:cNvSpPr>
          <p:nvPr>
            <p:ph type="dt" sz="half" idx="10"/>
          </p:nvPr>
        </p:nvSpPr>
        <p:spPr/>
        <p:txBody>
          <a:bodyPr/>
          <a:lstStyle/>
          <a:p>
            <a:fld id="{6672EEBE-5622-4363-B990-CC122DD3AACB}" type="datetimeFigureOut">
              <a:rPr lang="eu-ES" smtClean="0"/>
              <a:t>2019/01/14</a:t>
            </a:fld>
            <a:endParaRPr lang="eu-ES"/>
          </a:p>
        </p:txBody>
      </p:sp>
      <p:sp>
        <p:nvSpPr>
          <p:cNvPr id="8" name="Marcador de pie de página 7"/>
          <p:cNvSpPr>
            <a:spLocks noGrp="1"/>
          </p:cNvSpPr>
          <p:nvPr>
            <p:ph type="ftr" sz="quarter" idx="11"/>
          </p:nvPr>
        </p:nvSpPr>
        <p:spPr/>
        <p:txBody>
          <a:bodyPr/>
          <a:lstStyle/>
          <a:p>
            <a:endParaRPr lang="eu-ES"/>
          </a:p>
        </p:txBody>
      </p:sp>
      <p:sp>
        <p:nvSpPr>
          <p:cNvPr id="9" name="Marcador de número de diapositiva 8"/>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228925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u-ES"/>
          </a:p>
        </p:txBody>
      </p:sp>
      <p:sp>
        <p:nvSpPr>
          <p:cNvPr id="3" name="Marcador de fecha 2"/>
          <p:cNvSpPr>
            <a:spLocks noGrp="1"/>
          </p:cNvSpPr>
          <p:nvPr>
            <p:ph type="dt" sz="half" idx="10"/>
          </p:nvPr>
        </p:nvSpPr>
        <p:spPr/>
        <p:txBody>
          <a:bodyPr/>
          <a:lstStyle/>
          <a:p>
            <a:fld id="{6672EEBE-5622-4363-B990-CC122DD3AACB}" type="datetimeFigureOut">
              <a:rPr lang="eu-ES" smtClean="0"/>
              <a:t>2019/01/14</a:t>
            </a:fld>
            <a:endParaRPr lang="eu-ES"/>
          </a:p>
        </p:txBody>
      </p:sp>
      <p:sp>
        <p:nvSpPr>
          <p:cNvPr id="4" name="Marcador de pie de página 3"/>
          <p:cNvSpPr>
            <a:spLocks noGrp="1"/>
          </p:cNvSpPr>
          <p:nvPr>
            <p:ph type="ftr" sz="quarter" idx="11"/>
          </p:nvPr>
        </p:nvSpPr>
        <p:spPr/>
        <p:txBody>
          <a:bodyPr/>
          <a:lstStyle/>
          <a:p>
            <a:endParaRPr lang="eu-ES"/>
          </a:p>
        </p:txBody>
      </p:sp>
      <p:sp>
        <p:nvSpPr>
          <p:cNvPr id="5" name="Marcador de número de diapositiva 4"/>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87851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672EEBE-5622-4363-B990-CC122DD3AACB}" type="datetimeFigureOut">
              <a:rPr lang="eu-ES" smtClean="0"/>
              <a:t>2019/01/14</a:t>
            </a:fld>
            <a:endParaRPr lang="eu-ES"/>
          </a:p>
        </p:txBody>
      </p:sp>
      <p:sp>
        <p:nvSpPr>
          <p:cNvPr id="3" name="Marcador de pie de página 2"/>
          <p:cNvSpPr>
            <a:spLocks noGrp="1"/>
          </p:cNvSpPr>
          <p:nvPr>
            <p:ph type="ftr" sz="quarter" idx="11"/>
          </p:nvPr>
        </p:nvSpPr>
        <p:spPr/>
        <p:txBody>
          <a:bodyPr/>
          <a:lstStyle/>
          <a:p>
            <a:endParaRPr lang="eu-ES"/>
          </a:p>
        </p:txBody>
      </p:sp>
      <p:sp>
        <p:nvSpPr>
          <p:cNvPr id="4" name="Marcador de número de diapositiva 3"/>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4247203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u-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672EEBE-5622-4363-B990-CC122DD3AACB}" type="datetimeFigureOut">
              <a:rPr lang="eu-ES" smtClean="0"/>
              <a:t>2019/01/14</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39400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u-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u-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672EEBE-5622-4363-B990-CC122DD3AACB}" type="datetimeFigureOut">
              <a:rPr lang="eu-ES" smtClean="0"/>
              <a:t>2019/01/14</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1921F6AE-CB79-4A95-B6F6-6FB0022426ED}" type="slidenum">
              <a:rPr lang="eu-ES" smtClean="0"/>
              <a:t>‹Nº›</a:t>
            </a:fld>
            <a:endParaRPr lang="eu-ES"/>
          </a:p>
        </p:txBody>
      </p:sp>
    </p:spTree>
    <p:extLst>
      <p:ext uri="{BB962C8B-B14F-4D97-AF65-F5344CB8AC3E}">
        <p14:creationId xmlns:p14="http://schemas.microsoft.com/office/powerpoint/2010/main" val="66217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u-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2EEBE-5622-4363-B990-CC122DD3AACB}" type="datetimeFigureOut">
              <a:rPr lang="eu-ES" smtClean="0"/>
              <a:t>2019/01/14</a:t>
            </a:fld>
            <a:endParaRPr lang="eu-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u-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1F6AE-CB79-4A95-B6F6-6FB0022426ED}" type="slidenum">
              <a:rPr lang="eu-ES" smtClean="0"/>
              <a:t>‹Nº›</a:t>
            </a:fld>
            <a:endParaRPr lang="eu-ES"/>
          </a:p>
        </p:txBody>
      </p:sp>
    </p:spTree>
    <p:extLst>
      <p:ext uri="{BB962C8B-B14F-4D97-AF65-F5344CB8AC3E}">
        <p14:creationId xmlns:p14="http://schemas.microsoft.com/office/powerpoint/2010/main" val="3167510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557463" y="476250"/>
            <a:ext cx="800735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u-ES" altLang="eu-ES" sz="1800" b="1">
                <a:solidFill>
                  <a:srgbClr val="FF0000"/>
                </a:solidFill>
              </a:rPr>
              <a:t>Jakintza sortzen duten galderak</a:t>
            </a:r>
          </a:p>
          <a:p>
            <a:pPr eaLnBrk="1" hangingPunct="1">
              <a:spcBef>
                <a:spcPct val="0"/>
              </a:spcBef>
              <a:buFontTx/>
              <a:buNone/>
            </a:pPr>
            <a:endParaRPr lang="eu-ES" altLang="eu-ES" sz="1800" b="1"/>
          </a:p>
          <a:p>
            <a:pPr eaLnBrk="1" hangingPunct="1">
              <a:spcBef>
                <a:spcPct val="0"/>
              </a:spcBef>
              <a:buFontTx/>
              <a:buNone/>
            </a:pPr>
            <a:endParaRPr lang="eu-ES" altLang="eu-ES" sz="1800"/>
          </a:p>
          <a:p>
            <a:pPr eaLnBrk="1" hangingPunct="1">
              <a:spcBef>
                <a:spcPct val="0"/>
              </a:spcBef>
              <a:buFontTx/>
              <a:buChar char="-"/>
            </a:pPr>
            <a:r>
              <a:rPr lang="eu-ES" altLang="eu-ES" sz="1800"/>
              <a:t>Ikasgeletan garrantzi gehiago ematen zaio erantzunei galderei baino.</a:t>
            </a:r>
          </a:p>
          <a:p>
            <a:pPr eaLnBrk="1" hangingPunct="1">
              <a:spcBef>
                <a:spcPct val="0"/>
              </a:spcBef>
              <a:buFontTx/>
              <a:buChar char="-"/>
            </a:pPr>
            <a:r>
              <a:rPr lang="eu-ES" altLang="eu-ES" sz="1800"/>
              <a:t>Galdera irekiak ahalbidetzen ditu erantzun ezberdinak, ez aurreikusiak.</a:t>
            </a:r>
          </a:p>
          <a:p>
            <a:pPr eaLnBrk="1" hangingPunct="1">
              <a:spcBef>
                <a:spcPct val="0"/>
              </a:spcBef>
              <a:buFontTx/>
              <a:buChar char="-"/>
            </a:pPr>
            <a:r>
              <a:rPr lang="eu-ES" altLang="eu-ES" sz="1800"/>
              <a:t>Gonbidatzen dute pentsatzera, konprobatzera, zure ideia defendatzera…</a:t>
            </a:r>
          </a:p>
        </p:txBody>
      </p:sp>
      <p:sp>
        <p:nvSpPr>
          <p:cNvPr id="6147" name="Rectangle 3"/>
          <p:cNvSpPr>
            <a:spLocks noChangeArrowheads="1"/>
          </p:cNvSpPr>
          <p:nvPr/>
        </p:nvSpPr>
        <p:spPr bwMode="auto">
          <a:xfrm>
            <a:off x="2590800" y="2514600"/>
            <a:ext cx="7069138"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u-ES" altLang="eu-ES" sz="1800"/>
              <a:t>Zientzia ikuspuntutik galdera egokiak formulatzea ez da erraza. Ikasleek haien ikuspuntu antropozentriko inposatu nahi du eta irakaslearen joera izaten da </a:t>
            </a:r>
            <a:r>
              <a:rPr lang="eu-ES" altLang="eu-ES" sz="1800" i="1"/>
              <a:t>egi zientifikoarekin</a:t>
            </a:r>
            <a:r>
              <a:rPr lang="eu-ES" altLang="eu-ES" sz="1800"/>
              <a:t> erantzutea. Maiz ikasleek ikuspuntu dogmatikoa ematen dute.</a:t>
            </a:r>
          </a:p>
        </p:txBody>
      </p:sp>
      <p:sp>
        <p:nvSpPr>
          <p:cNvPr id="6" name="Rectangle 2"/>
          <p:cNvSpPr>
            <a:spLocks noChangeArrowheads="1"/>
          </p:cNvSpPr>
          <p:nvPr/>
        </p:nvSpPr>
        <p:spPr bwMode="auto">
          <a:xfrm>
            <a:off x="2032000" y="4221164"/>
            <a:ext cx="8186738"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spcBef>
                <a:spcPct val="20000"/>
              </a:spcBef>
              <a:buChar char="•"/>
              <a:defRPr sz="3200">
                <a:solidFill>
                  <a:schemeClr val="tx1"/>
                </a:solidFill>
                <a:latin typeface="Arial" charset="0"/>
              </a:defRPr>
            </a:lvl1pPr>
            <a:lvl2pPr marL="800100" indent="-342900" eaLnBrk="0" hangingPunct="0">
              <a:spcBef>
                <a:spcPct val="20000"/>
              </a:spcBef>
              <a:buChar char="–"/>
              <a:defRPr sz="2800">
                <a:solidFill>
                  <a:schemeClr val="tx1"/>
                </a:solidFill>
                <a:latin typeface="Arial" charset="0"/>
              </a:defRPr>
            </a:lvl2pPr>
            <a:lvl3pPr marL="1257300" indent="-342900" eaLnBrk="0" hangingPunct="0">
              <a:spcBef>
                <a:spcPct val="20000"/>
              </a:spcBef>
              <a:buChar char="•"/>
              <a:defRPr sz="2400">
                <a:solidFill>
                  <a:schemeClr val="tx1"/>
                </a:solidFill>
                <a:latin typeface="Arial" charset="0"/>
              </a:defRPr>
            </a:lvl3pPr>
            <a:lvl4pPr marL="1714500" indent="-342900" eaLnBrk="0" hangingPunct="0">
              <a:spcBef>
                <a:spcPct val="20000"/>
              </a:spcBef>
              <a:buChar char="–"/>
              <a:defRPr sz="2000">
                <a:solidFill>
                  <a:schemeClr val="tx1"/>
                </a:solidFill>
                <a:latin typeface="Arial" charset="0"/>
              </a:defRPr>
            </a:lvl4pPr>
            <a:lvl5pPr marL="2171700" indent="-342900" eaLnBrk="0" hangingPunct="0">
              <a:spcBef>
                <a:spcPct val="20000"/>
              </a:spcBef>
              <a:buChar char="»"/>
              <a:defRPr sz="2000">
                <a:solidFill>
                  <a:schemeClr val="tx1"/>
                </a:solidFill>
                <a:latin typeface="Arial" charset="0"/>
              </a:defRPr>
            </a:lvl5pPr>
            <a:lvl6pPr marL="2628900" indent="-342900" eaLnBrk="0" fontAlgn="base" hangingPunct="0">
              <a:spcBef>
                <a:spcPct val="20000"/>
              </a:spcBef>
              <a:spcAft>
                <a:spcPct val="0"/>
              </a:spcAft>
              <a:buChar char="»"/>
              <a:defRPr sz="2000">
                <a:solidFill>
                  <a:schemeClr val="tx1"/>
                </a:solidFill>
                <a:latin typeface="Arial" charset="0"/>
              </a:defRPr>
            </a:lvl6pPr>
            <a:lvl7pPr marL="3086100" indent="-342900" eaLnBrk="0" fontAlgn="base" hangingPunct="0">
              <a:spcBef>
                <a:spcPct val="20000"/>
              </a:spcBef>
              <a:spcAft>
                <a:spcPct val="0"/>
              </a:spcAft>
              <a:buChar char="»"/>
              <a:defRPr sz="2000">
                <a:solidFill>
                  <a:schemeClr val="tx1"/>
                </a:solidFill>
                <a:latin typeface="Arial" charset="0"/>
              </a:defRPr>
            </a:lvl7pPr>
            <a:lvl8pPr marL="3543300" indent="-342900" eaLnBrk="0" fontAlgn="base" hangingPunct="0">
              <a:spcBef>
                <a:spcPct val="20000"/>
              </a:spcBef>
              <a:spcAft>
                <a:spcPct val="0"/>
              </a:spcAft>
              <a:buChar char="»"/>
              <a:defRPr sz="2000">
                <a:solidFill>
                  <a:schemeClr val="tx1"/>
                </a:solidFill>
                <a:latin typeface="Arial" charset="0"/>
              </a:defRPr>
            </a:lvl8pPr>
            <a:lvl9pPr marL="4000500" indent="-3429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u-ES" altLang="eu-ES" sz="1800" b="1" dirty="0"/>
              <a:t>IRAKASLEAREN EGINBEHARRA:</a:t>
            </a:r>
          </a:p>
          <a:p>
            <a:pPr eaLnBrk="1" hangingPunct="1">
              <a:spcBef>
                <a:spcPct val="0"/>
              </a:spcBef>
              <a:buFontTx/>
              <a:buNone/>
              <a:defRPr/>
            </a:pPr>
            <a:endParaRPr lang="eu-ES" altLang="eu-ES" sz="1800" dirty="0"/>
          </a:p>
          <a:p>
            <a:pPr eaLnBrk="1" hangingPunct="1">
              <a:lnSpc>
                <a:spcPct val="130000"/>
              </a:lnSpc>
              <a:spcBef>
                <a:spcPct val="0"/>
              </a:spcBef>
              <a:buFontTx/>
              <a:buAutoNum type="arabicPeriod"/>
              <a:defRPr/>
            </a:pPr>
            <a:r>
              <a:rPr lang="eu-ES" altLang="eu-ES" sz="1800" dirty="0"/>
              <a:t>Pentsamendu zientifikoan sakontzeko jarrera iraunkorra</a:t>
            </a:r>
          </a:p>
          <a:p>
            <a:pPr eaLnBrk="1" hangingPunct="1">
              <a:lnSpc>
                <a:spcPct val="130000"/>
              </a:lnSpc>
              <a:spcBef>
                <a:spcPct val="0"/>
              </a:spcBef>
              <a:buFontTx/>
              <a:buAutoNum type="arabicPeriod"/>
              <a:defRPr/>
            </a:pPr>
            <a:r>
              <a:rPr lang="eu-ES" altLang="eu-ES" sz="1800" dirty="0"/>
              <a:t>Haurren adierazten duten modeloak interpretatzeko gai izatea.</a:t>
            </a:r>
          </a:p>
          <a:p>
            <a:pPr eaLnBrk="1" hangingPunct="1">
              <a:lnSpc>
                <a:spcPct val="130000"/>
              </a:lnSpc>
              <a:spcBef>
                <a:spcPct val="0"/>
              </a:spcBef>
              <a:buFontTx/>
              <a:buAutoNum type="arabicPeriod"/>
              <a:defRPr/>
            </a:pPr>
            <a:r>
              <a:rPr lang="eu-ES" altLang="eu-ES" sz="1800" dirty="0"/>
              <a:t>Pentsatu eta erabaki proposatzen dituen galderak ikuspuntu zientifikoetatik</a:t>
            </a:r>
          </a:p>
          <a:p>
            <a:pPr marL="0" indent="0" eaLnBrk="1" hangingPunct="1">
              <a:lnSpc>
                <a:spcPct val="130000"/>
              </a:lnSpc>
              <a:spcBef>
                <a:spcPct val="0"/>
              </a:spcBef>
              <a:buNone/>
              <a:defRPr/>
            </a:pPr>
            <a:r>
              <a:rPr lang="eu-ES" altLang="eu-ES" sz="1800" dirty="0"/>
              <a:t> inportanteak diren ala ez</a:t>
            </a:r>
          </a:p>
        </p:txBody>
      </p:sp>
    </p:spTree>
    <p:extLst>
      <p:ext uri="{BB962C8B-B14F-4D97-AF65-F5344CB8AC3E}">
        <p14:creationId xmlns:p14="http://schemas.microsoft.com/office/powerpoint/2010/main" val="1901435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ChangeArrowheads="1"/>
          </p:cNvSpPr>
          <p:nvPr/>
        </p:nvSpPr>
        <p:spPr bwMode="auto">
          <a:xfrm>
            <a:off x="1524000" y="2743200"/>
            <a:ext cx="8991600" cy="38100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u-ES" altLang="eu-ES" sz="1800"/>
          </a:p>
        </p:txBody>
      </p:sp>
      <p:sp>
        <p:nvSpPr>
          <p:cNvPr id="7171" name="AutoShape 3"/>
          <p:cNvSpPr>
            <a:spLocks noChangeArrowheads="1"/>
          </p:cNvSpPr>
          <p:nvPr/>
        </p:nvSpPr>
        <p:spPr bwMode="auto">
          <a:xfrm>
            <a:off x="2743200" y="0"/>
            <a:ext cx="6400800" cy="22860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u-ES" altLang="eu-ES" sz="1800"/>
          </a:p>
        </p:txBody>
      </p:sp>
      <p:sp>
        <p:nvSpPr>
          <p:cNvPr id="7172" name="Rectangle 4"/>
          <p:cNvSpPr>
            <a:spLocks noChangeArrowheads="1"/>
          </p:cNvSpPr>
          <p:nvPr/>
        </p:nvSpPr>
        <p:spPr bwMode="auto">
          <a:xfrm>
            <a:off x="2971800" y="288926"/>
            <a:ext cx="4895892" cy="2012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30000"/>
              </a:lnSpc>
              <a:spcBef>
                <a:spcPct val="0"/>
              </a:spcBef>
              <a:buFontTx/>
              <a:buNone/>
            </a:pPr>
            <a:r>
              <a:rPr lang="eu-ES" altLang="eu-ES" sz="1600" b="1" dirty="0"/>
              <a:t>Galdera onaren ezaugarriak:</a:t>
            </a:r>
          </a:p>
          <a:p>
            <a:pPr eaLnBrk="1" hangingPunct="1">
              <a:lnSpc>
                <a:spcPct val="130000"/>
              </a:lnSpc>
              <a:spcBef>
                <a:spcPct val="0"/>
              </a:spcBef>
              <a:buFontTx/>
              <a:buChar char="-"/>
            </a:pPr>
            <a:r>
              <a:rPr lang="eu-ES" altLang="eu-ES" sz="1600" dirty="0"/>
              <a:t>Ez du ematen erantzun itxi bat</a:t>
            </a:r>
          </a:p>
          <a:p>
            <a:pPr eaLnBrk="1" hangingPunct="1">
              <a:lnSpc>
                <a:spcPct val="130000"/>
              </a:lnSpc>
              <a:spcBef>
                <a:spcPct val="0"/>
              </a:spcBef>
              <a:buFontTx/>
              <a:buChar char="-"/>
            </a:pPr>
            <a:r>
              <a:rPr lang="eu-ES" altLang="eu-ES" sz="1600" dirty="0"/>
              <a:t>Egoera didaktika aztergai bihurtzen du </a:t>
            </a:r>
          </a:p>
          <a:p>
            <a:pPr eaLnBrk="1" hangingPunct="1">
              <a:lnSpc>
                <a:spcPct val="130000"/>
              </a:lnSpc>
              <a:spcBef>
                <a:spcPct val="0"/>
              </a:spcBef>
              <a:buFontTx/>
              <a:buChar char="-"/>
            </a:pPr>
            <a:r>
              <a:rPr lang="eu-ES" altLang="eu-ES" sz="1600" dirty="0"/>
              <a:t>Galdera berriak sortzea ahalbidetzen ditu</a:t>
            </a:r>
          </a:p>
          <a:p>
            <a:pPr eaLnBrk="1" hangingPunct="1">
              <a:lnSpc>
                <a:spcPct val="130000"/>
              </a:lnSpc>
              <a:spcBef>
                <a:spcPct val="0"/>
              </a:spcBef>
              <a:buFontTx/>
              <a:buChar char="-"/>
            </a:pPr>
            <a:r>
              <a:rPr lang="eu-ES" altLang="eu-ES" sz="1600" dirty="0"/>
              <a:t>Guztientzat ulergarriak </a:t>
            </a:r>
            <a:r>
              <a:rPr lang="eu-ES" altLang="eu-ES" sz="1600" dirty="0" smtClean="0"/>
              <a:t>dira(ez </a:t>
            </a:r>
            <a:r>
              <a:rPr lang="eu-ES" altLang="eu-ES" sz="1600" dirty="0"/>
              <a:t>du esan nahi eskua </a:t>
            </a:r>
            <a:endParaRPr lang="eu-ES" altLang="eu-ES" sz="1600" dirty="0" smtClean="0"/>
          </a:p>
          <a:p>
            <a:pPr eaLnBrk="1" hangingPunct="1">
              <a:lnSpc>
                <a:spcPct val="130000"/>
              </a:lnSpc>
              <a:spcBef>
                <a:spcPct val="0"/>
              </a:spcBef>
              <a:buNone/>
            </a:pPr>
            <a:r>
              <a:rPr lang="eu-ES" altLang="eu-ES" sz="1600" dirty="0" smtClean="0"/>
              <a:t>altxatu </a:t>
            </a:r>
            <a:r>
              <a:rPr lang="eu-ES" altLang="eu-ES" sz="1600" dirty="0"/>
              <a:t>behin eta berriro galdetzeko)</a:t>
            </a:r>
          </a:p>
        </p:txBody>
      </p:sp>
      <p:sp>
        <p:nvSpPr>
          <p:cNvPr id="7173" name="Rectangle 5"/>
          <p:cNvSpPr>
            <a:spLocks noChangeArrowheads="1"/>
          </p:cNvSpPr>
          <p:nvPr/>
        </p:nvSpPr>
        <p:spPr bwMode="auto">
          <a:xfrm>
            <a:off x="1676400" y="2971800"/>
            <a:ext cx="8763000" cy="32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30000"/>
              </a:lnSpc>
              <a:spcBef>
                <a:spcPct val="0"/>
              </a:spcBef>
              <a:buFontTx/>
              <a:buNone/>
            </a:pPr>
            <a:r>
              <a:rPr lang="eu-ES" altLang="eu-ES" sz="1600" dirty="0"/>
              <a:t>Galdera emankorren sailak:</a:t>
            </a:r>
          </a:p>
          <a:p>
            <a:pPr eaLnBrk="1" hangingPunct="1">
              <a:lnSpc>
                <a:spcPct val="130000"/>
              </a:lnSpc>
              <a:spcBef>
                <a:spcPct val="0"/>
              </a:spcBef>
              <a:buFontTx/>
              <a:buNone/>
            </a:pPr>
            <a:r>
              <a:rPr lang="eu-ES" altLang="eu-ES" sz="1600" dirty="0"/>
              <a:t>DESKRIPTIBOAK: Zer dago? Nolakoa da?	Organismoaren (adib. zapaburu) edo/eta ingurunearen (terrario)egitura.</a:t>
            </a:r>
          </a:p>
          <a:p>
            <a:pPr eaLnBrk="1" hangingPunct="1">
              <a:lnSpc>
                <a:spcPct val="130000"/>
              </a:lnSpc>
              <a:spcBef>
                <a:spcPct val="0"/>
              </a:spcBef>
              <a:buFontTx/>
              <a:buNone/>
            </a:pPr>
            <a:r>
              <a:rPr lang="eu-ES" altLang="eu-ES" sz="1600" dirty="0"/>
              <a:t>DINAMIKOAK: Zer gertatzen da? Zer aldatzen da egunen zehar?	Aldaketak organismoan eta ingurunean.</a:t>
            </a:r>
          </a:p>
          <a:p>
            <a:pPr eaLnBrk="1" hangingPunct="1">
              <a:lnSpc>
                <a:spcPct val="130000"/>
              </a:lnSpc>
              <a:spcBef>
                <a:spcPct val="0"/>
              </a:spcBef>
              <a:buFontTx/>
              <a:buNone/>
            </a:pPr>
            <a:r>
              <a:rPr lang="eu-ES" altLang="eu-ES" sz="1600" dirty="0"/>
              <a:t>INTERPRETATIBOAK: zergatik gertatzen da? Zer gertatuko da baldin eta…? Zer beharko du….teko? Nola azaltzen duzu….? Hauetan ikasleak interpretatzen du zein erlazio dauden animalia eta ingurunearen artean, atalak eta funtzionamendu artean eta, ahalbidetzen dio modelo interpretatzaile bat eraikitzen.</a:t>
            </a:r>
          </a:p>
          <a:p>
            <a:pPr eaLnBrk="1" hangingPunct="1">
              <a:lnSpc>
                <a:spcPct val="130000"/>
              </a:lnSpc>
              <a:spcBef>
                <a:spcPct val="0"/>
              </a:spcBef>
              <a:buFontTx/>
              <a:buNone/>
            </a:pPr>
            <a:endParaRPr lang="eu-ES" altLang="eu-ES" sz="1400" dirty="0"/>
          </a:p>
        </p:txBody>
      </p:sp>
      <p:sp>
        <p:nvSpPr>
          <p:cNvPr id="7174" name="Line 6"/>
          <p:cNvSpPr>
            <a:spLocks noChangeShapeType="1"/>
          </p:cNvSpPr>
          <p:nvPr/>
        </p:nvSpPr>
        <p:spPr bwMode="auto">
          <a:xfrm>
            <a:off x="5791200" y="35052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u-ES"/>
          </a:p>
        </p:txBody>
      </p:sp>
      <p:sp>
        <p:nvSpPr>
          <p:cNvPr id="7175" name="Line 7"/>
          <p:cNvSpPr>
            <a:spLocks noChangeShapeType="1"/>
          </p:cNvSpPr>
          <p:nvPr/>
        </p:nvSpPr>
        <p:spPr bwMode="auto">
          <a:xfrm>
            <a:off x="7696200" y="4114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u-ES"/>
          </a:p>
        </p:txBody>
      </p:sp>
    </p:spTree>
    <p:extLst>
      <p:ext uri="{BB962C8B-B14F-4D97-AF65-F5344CB8AC3E}">
        <p14:creationId xmlns:p14="http://schemas.microsoft.com/office/powerpoint/2010/main" val="4280366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Words>
  <Application>Microsoft Office PowerPoint</Application>
  <PresentationFormat>Panorámica</PresentationFormat>
  <Paragraphs>25</Paragraphs>
  <Slides>2</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Universidad Pública de Navarra-Nafarroako Unibertsitate Publikoa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Julia Ibarra</dc:creator>
  <cp:lastModifiedBy>Julia Ibarra</cp:lastModifiedBy>
  <cp:revision>1</cp:revision>
  <dcterms:created xsi:type="dcterms:W3CDTF">2019-01-14T15:47:54Z</dcterms:created>
  <dcterms:modified xsi:type="dcterms:W3CDTF">2019-01-14T15:48:28Z</dcterms:modified>
</cp:coreProperties>
</file>