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showGuides="1">
      <p:cViewPr varScale="1">
        <p:scale>
          <a:sx n="101" d="100"/>
          <a:sy n="101" d="100"/>
        </p:scale>
        <p:origin x="150"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u-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71288A-4C44-48B5-8B4E-2E3990F2299C}" type="datetimeFigureOut">
              <a:rPr lang="eu-ES" smtClean="0"/>
              <a:t>2019/02/05</a:t>
            </a:fld>
            <a:endParaRPr lang="eu-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u-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u-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BA545F-FE57-45D8-B3B9-5995C81A2E16}" type="slidenum">
              <a:rPr lang="eu-ES" smtClean="0"/>
              <a:t>‹Nº›</a:t>
            </a:fld>
            <a:endParaRPr lang="eu-ES"/>
          </a:p>
        </p:txBody>
      </p:sp>
    </p:spTree>
    <p:extLst>
      <p:ext uri="{BB962C8B-B14F-4D97-AF65-F5344CB8AC3E}">
        <p14:creationId xmlns:p14="http://schemas.microsoft.com/office/powerpoint/2010/main" val="584819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E482F5-DF9D-4010-A2AC-D721F27EA35D}" type="slidenum">
              <a:rPr lang="eu-ES" altLang="eu-ES"/>
              <a:pPr>
                <a:spcBef>
                  <a:spcPct val="0"/>
                </a:spcBef>
              </a:pPr>
              <a:t>1</a:t>
            </a:fld>
            <a:endParaRPr lang="eu-ES" altLang="eu-E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p:spPr>
        <p:txBody>
          <a:bodyPr/>
          <a:lstStyle/>
          <a:p>
            <a:pPr eaLnBrk="1" hangingPunct="1"/>
            <a:endParaRPr lang="eu-ES" altLang="eu-ES" smtClean="0">
              <a:latin typeface="Arial" panose="020B0604020202020204" pitchFamily="34" charset="0"/>
            </a:endParaRPr>
          </a:p>
        </p:txBody>
      </p:sp>
    </p:spTree>
    <p:extLst>
      <p:ext uri="{BB962C8B-B14F-4D97-AF65-F5344CB8AC3E}">
        <p14:creationId xmlns:p14="http://schemas.microsoft.com/office/powerpoint/2010/main" val="1628344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u-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u-ES"/>
          </a:p>
        </p:txBody>
      </p:sp>
      <p:sp>
        <p:nvSpPr>
          <p:cNvPr id="4" name="Marcador de fecha 3"/>
          <p:cNvSpPr>
            <a:spLocks noGrp="1"/>
          </p:cNvSpPr>
          <p:nvPr>
            <p:ph type="dt" sz="half" idx="10"/>
          </p:nvPr>
        </p:nvSpPr>
        <p:spPr/>
        <p:txBody>
          <a:bodyPr/>
          <a:lstStyle/>
          <a:p>
            <a:fld id="{64BF1A44-EAC5-44FE-B0D6-50D4FED41BD5}" type="datetimeFigureOut">
              <a:rPr lang="eu-ES" smtClean="0"/>
              <a:t>2019/02/05</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74141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4BF1A44-EAC5-44FE-B0D6-50D4FED41BD5}" type="datetimeFigureOut">
              <a:rPr lang="eu-ES" smtClean="0"/>
              <a:t>2019/02/05</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269942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u-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4BF1A44-EAC5-44FE-B0D6-50D4FED41BD5}" type="datetimeFigureOut">
              <a:rPr lang="eu-ES" smtClean="0"/>
              <a:t>2019/02/05</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64923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4BF1A44-EAC5-44FE-B0D6-50D4FED41BD5}" type="datetimeFigureOut">
              <a:rPr lang="eu-ES" smtClean="0"/>
              <a:t>2019/02/05</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132241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4BF1A44-EAC5-44FE-B0D6-50D4FED41BD5}" type="datetimeFigureOut">
              <a:rPr lang="eu-ES" smtClean="0"/>
              <a:t>2019/02/05</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317865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5" name="Marcador de fecha 4"/>
          <p:cNvSpPr>
            <a:spLocks noGrp="1"/>
          </p:cNvSpPr>
          <p:nvPr>
            <p:ph type="dt" sz="half" idx="10"/>
          </p:nvPr>
        </p:nvSpPr>
        <p:spPr/>
        <p:txBody>
          <a:bodyPr/>
          <a:lstStyle/>
          <a:p>
            <a:fld id="{64BF1A44-EAC5-44FE-B0D6-50D4FED41BD5}" type="datetimeFigureOut">
              <a:rPr lang="eu-ES" smtClean="0"/>
              <a:t>2019/02/05</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599336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7" name="Marcador de fecha 6"/>
          <p:cNvSpPr>
            <a:spLocks noGrp="1"/>
          </p:cNvSpPr>
          <p:nvPr>
            <p:ph type="dt" sz="half" idx="10"/>
          </p:nvPr>
        </p:nvSpPr>
        <p:spPr/>
        <p:txBody>
          <a:bodyPr/>
          <a:lstStyle/>
          <a:p>
            <a:fld id="{64BF1A44-EAC5-44FE-B0D6-50D4FED41BD5}" type="datetimeFigureOut">
              <a:rPr lang="eu-ES" smtClean="0"/>
              <a:t>2019/02/05</a:t>
            </a:fld>
            <a:endParaRPr lang="eu-ES"/>
          </a:p>
        </p:txBody>
      </p:sp>
      <p:sp>
        <p:nvSpPr>
          <p:cNvPr id="8" name="Marcador de pie de página 7"/>
          <p:cNvSpPr>
            <a:spLocks noGrp="1"/>
          </p:cNvSpPr>
          <p:nvPr>
            <p:ph type="ftr" sz="quarter" idx="11"/>
          </p:nvPr>
        </p:nvSpPr>
        <p:spPr/>
        <p:txBody>
          <a:bodyPr/>
          <a:lstStyle/>
          <a:p>
            <a:endParaRPr lang="eu-ES"/>
          </a:p>
        </p:txBody>
      </p:sp>
      <p:sp>
        <p:nvSpPr>
          <p:cNvPr id="9" name="Marcador de número de diapositiva 8"/>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293430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fecha 2"/>
          <p:cNvSpPr>
            <a:spLocks noGrp="1"/>
          </p:cNvSpPr>
          <p:nvPr>
            <p:ph type="dt" sz="half" idx="10"/>
          </p:nvPr>
        </p:nvSpPr>
        <p:spPr/>
        <p:txBody>
          <a:bodyPr/>
          <a:lstStyle/>
          <a:p>
            <a:fld id="{64BF1A44-EAC5-44FE-B0D6-50D4FED41BD5}" type="datetimeFigureOut">
              <a:rPr lang="eu-ES" smtClean="0"/>
              <a:t>2019/02/05</a:t>
            </a:fld>
            <a:endParaRPr lang="eu-ES"/>
          </a:p>
        </p:txBody>
      </p:sp>
      <p:sp>
        <p:nvSpPr>
          <p:cNvPr id="4" name="Marcador de pie de página 3"/>
          <p:cNvSpPr>
            <a:spLocks noGrp="1"/>
          </p:cNvSpPr>
          <p:nvPr>
            <p:ph type="ftr" sz="quarter" idx="11"/>
          </p:nvPr>
        </p:nvSpPr>
        <p:spPr/>
        <p:txBody>
          <a:bodyPr/>
          <a:lstStyle/>
          <a:p>
            <a:endParaRPr lang="eu-ES"/>
          </a:p>
        </p:txBody>
      </p:sp>
      <p:sp>
        <p:nvSpPr>
          <p:cNvPr id="5" name="Marcador de número de diapositiva 4"/>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245165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4BF1A44-EAC5-44FE-B0D6-50D4FED41BD5}" type="datetimeFigureOut">
              <a:rPr lang="eu-ES" smtClean="0"/>
              <a:t>2019/02/05</a:t>
            </a:fld>
            <a:endParaRPr lang="eu-ES"/>
          </a:p>
        </p:txBody>
      </p:sp>
      <p:sp>
        <p:nvSpPr>
          <p:cNvPr id="3" name="Marcador de pie de página 2"/>
          <p:cNvSpPr>
            <a:spLocks noGrp="1"/>
          </p:cNvSpPr>
          <p:nvPr>
            <p:ph type="ftr" sz="quarter" idx="11"/>
          </p:nvPr>
        </p:nvSpPr>
        <p:spPr/>
        <p:txBody>
          <a:bodyPr/>
          <a:lstStyle/>
          <a:p>
            <a:endParaRPr lang="eu-ES"/>
          </a:p>
        </p:txBody>
      </p:sp>
      <p:sp>
        <p:nvSpPr>
          <p:cNvPr id="4" name="Marcador de número de diapositiva 3"/>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1467297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u-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4BF1A44-EAC5-44FE-B0D6-50D4FED41BD5}" type="datetimeFigureOut">
              <a:rPr lang="eu-ES" smtClean="0"/>
              <a:t>2019/02/05</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242153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u-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4BF1A44-EAC5-44FE-B0D6-50D4FED41BD5}" type="datetimeFigureOut">
              <a:rPr lang="eu-ES" smtClean="0"/>
              <a:t>2019/02/05</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93CF8D7D-7228-4E9B-8384-8EA1C127F0BA}" type="slidenum">
              <a:rPr lang="eu-ES" smtClean="0"/>
              <a:t>‹Nº›</a:t>
            </a:fld>
            <a:endParaRPr lang="eu-ES"/>
          </a:p>
        </p:txBody>
      </p:sp>
    </p:spTree>
    <p:extLst>
      <p:ext uri="{BB962C8B-B14F-4D97-AF65-F5344CB8AC3E}">
        <p14:creationId xmlns:p14="http://schemas.microsoft.com/office/powerpoint/2010/main" val="376824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F1A44-EAC5-44FE-B0D6-50D4FED41BD5}" type="datetimeFigureOut">
              <a:rPr lang="eu-ES" smtClean="0"/>
              <a:t>2019/02/05</a:t>
            </a:fld>
            <a:endParaRPr lang="eu-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u-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F8D7D-7228-4E9B-8384-8EA1C127F0BA}" type="slidenum">
              <a:rPr lang="eu-ES" smtClean="0"/>
              <a:t>‹Nº›</a:t>
            </a:fld>
            <a:endParaRPr lang="eu-ES"/>
          </a:p>
        </p:txBody>
      </p:sp>
    </p:spTree>
    <p:extLst>
      <p:ext uri="{BB962C8B-B14F-4D97-AF65-F5344CB8AC3E}">
        <p14:creationId xmlns:p14="http://schemas.microsoft.com/office/powerpoint/2010/main" val="2077379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rrowheads="1"/>
          </p:cNvSpPr>
          <p:nvPr/>
        </p:nvSpPr>
        <p:spPr bwMode="auto">
          <a:xfrm>
            <a:off x="1524000" y="0"/>
            <a:ext cx="8686800" cy="2743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u-ES" altLang="eu-ES" sz="1800"/>
          </a:p>
        </p:txBody>
      </p:sp>
      <p:sp>
        <p:nvSpPr>
          <p:cNvPr id="31747" name="Rectangle 3"/>
          <p:cNvSpPr>
            <a:spLocks noChangeArrowheads="1"/>
          </p:cNvSpPr>
          <p:nvPr/>
        </p:nvSpPr>
        <p:spPr bwMode="auto">
          <a:xfrm>
            <a:off x="1668463" y="47625"/>
            <a:ext cx="5969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u-ES" altLang="eu-ES" sz="2000" b="1">
                <a:solidFill>
                  <a:srgbClr val="FF0000"/>
                </a:solidFill>
              </a:rPr>
              <a:t>Diseinu esperimental batean dauden aldagaiak</a:t>
            </a:r>
            <a:r>
              <a:rPr lang="eu-ES" altLang="eu-ES" sz="2000" b="1"/>
              <a:t>:</a:t>
            </a:r>
          </a:p>
        </p:txBody>
      </p:sp>
      <p:sp>
        <p:nvSpPr>
          <p:cNvPr id="31748" name="Rectangle 4"/>
          <p:cNvSpPr>
            <a:spLocks noChangeArrowheads="1"/>
          </p:cNvSpPr>
          <p:nvPr/>
        </p:nvSpPr>
        <p:spPr bwMode="auto">
          <a:xfrm>
            <a:off x="1685926" y="733425"/>
            <a:ext cx="8524875"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u-ES" altLang="eu-ES" sz="1400"/>
              <a:t>ALDAGAI MUGIEZINAK: ezin dira aldatu esperimentazio egiten den bitartean. Adibidez: arrainen esperimentuan, uraren kantitatea; ura irakiten esperimentuan, uraren kalitatea.</a:t>
            </a:r>
          </a:p>
          <a:p>
            <a:pPr eaLnBrk="1" hangingPunct="1">
              <a:spcBef>
                <a:spcPct val="0"/>
              </a:spcBef>
              <a:buFontTx/>
              <a:buNone/>
            </a:pPr>
            <a:endParaRPr lang="eu-ES" altLang="eu-ES" sz="1400"/>
          </a:p>
          <a:p>
            <a:pPr eaLnBrk="1" hangingPunct="1">
              <a:spcBef>
                <a:spcPct val="0"/>
              </a:spcBef>
              <a:buFontTx/>
              <a:buNone/>
            </a:pPr>
            <a:r>
              <a:rPr lang="eu-ES" altLang="eu-ES" sz="1400"/>
              <a:t>ALDAGAI ASKEAK: esperimentuan guk aldatzen  ditugunak (uraren kasuan, beroa; arrainen kasuan, janaria; hazien ernamuintzean, argia edo sustratoa)</a:t>
            </a:r>
          </a:p>
          <a:p>
            <a:pPr eaLnBrk="1" hangingPunct="1">
              <a:spcBef>
                <a:spcPct val="0"/>
              </a:spcBef>
              <a:buFontTx/>
              <a:buNone/>
            </a:pPr>
            <a:endParaRPr lang="eu-ES" altLang="eu-ES" sz="1400"/>
          </a:p>
          <a:p>
            <a:pPr eaLnBrk="1" hangingPunct="1">
              <a:spcBef>
                <a:spcPct val="0"/>
              </a:spcBef>
              <a:buFontTx/>
              <a:buNone/>
            </a:pPr>
            <a:r>
              <a:rPr lang="eu-ES" altLang="eu-ES" sz="1400"/>
              <a:t>MENDEKO ALDAGAIA: hauek dira neurtu behar dugun aldagaiak, interesatzen zaizkigunak, eta aurrekoak aldatzen ditugunean aldatzen direnak.(Uraren kasuan, tenperatura eta irakite puntua, arrainen kasuan, arrain kume kopurua, hazien ernamuintzearen kasuan, noiz, nola, non, sartzen den landarea.</a:t>
            </a:r>
          </a:p>
        </p:txBody>
      </p:sp>
      <p:sp>
        <p:nvSpPr>
          <p:cNvPr id="31749" name="Rectangle 5"/>
          <p:cNvSpPr>
            <a:spLocks noChangeArrowheads="1"/>
          </p:cNvSpPr>
          <p:nvPr/>
        </p:nvSpPr>
        <p:spPr bwMode="auto">
          <a:xfrm>
            <a:off x="1685925" y="3163889"/>
            <a:ext cx="9182100"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u-ES" altLang="eu-ES" sz="1600"/>
              <a:t>Arrainak eta akuarioa: akuario bat dugu eta arrainak. Jakin nahi dugu ea janariak eragiten ote duen</a:t>
            </a:r>
          </a:p>
          <a:p>
            <a:pPr eaLnBrk="1" hangingPunct="1">
              <a:spcBef>
                <a:spcPct val="0"/>
              </a:spcBef>
              <a:buFontTx/>
              <a:buNone/>
            </a:pPr>
            <a:r>
              <a:rPr lang="eu-ES" altLang="eu-ES" sz="1600"/>
              <a:t> kumeen jaiotzean.</a:t>
            </a:r>
          </a:p>
          <a:p>
            <a:pPr eaLnBrk="1" hangingPunct="1">
              <a:spcBef>
                <a:spcPct val="0"/>
              </a:spcBef>
              <a:buFontTx/>
              <a:buNone/>
            </a:pPr>
            <a:r>
              <a:rPr lang="eu-ES" altLang="eu-ES" sz="1600"/>
              <a:t>Hipotesia edo ikertzeko galdera: Arrain kume jaiotzean eragiten du janariak?</a:t>
            </a:r>
          </a:p>
          <a:p>
            <a:pPr eaLnBrk="1" hangingPunct="1">
              <a:spcBef>
                <a:spcPct val="0"/>
              </a:spcBef>
              <a:buFontTx/>
              <a:buNone/>
            </a:pPr>
            <a:r>
              <a:rPr lang="eu-ES" altLang="eu-ES" sz="1600"/>
              <a:t>ALDAGAI MUGIEZINAK: akuarioa (ontzia) eta uraren kantitatea</a:t>
            </a:r>
          </a:p>
          <a:p>
            <a:pPr eaLnBrk="1" hangingPunct="1">
              <a:spcBef>
                <a:spcPct val="0"/>
              </a:spcBef>
              <a:buFontTx/>
              <a:buNone/>
            </a:pPr>
            <a:r>
              <a:rPr lang="eu-ES" altLang="eu-ES" sz="1600"/>
              <a:t>ALDAGAI INDEPENDENTEAK: janari kantitatea (egun batzuk asko eta beste batzuk oso gutxi)</a:t>
            </a:r>
          </a:p>
          <a:p>
            <a:pPr eaLnBrk="1" hangingPunct="1">
              <a:spcBef>
                <a:spcPct val="0"/>
              </a:spcBef>
              <a:buFontTx/>
              <a:buNone/>
            </a:pPr>
            <a:r>
              <a:rPr lang="eu-ES" altLang="eu-ES" sz="1600"/>
              <a:t>MENDEKOA ALDAGAIA : arrain kume berrien kopurua</a:t>
            </a:r>
          </a:p>
        </p:txBody>
      </p:sp>
      <p:sp>
        <p:nvSpPr>
          <p:cNvPr id="31750" name="Rectangle 6"/>
          <p:cNvSpPr>
            <a:spLocks noChangeArrowheads="1"/>
          </p:cNvSpPr>
          <p:nvPr/>
        </p:nvSpPr>
        <p:spPr bwMode="auto">
          <a:xfrm>
            <a:off x="1685926" y="4941889"/>
            <a:ext cx="8545929"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0000"/>
              </a:lnSpc>
              <a:spcBef>
                <a:spcPct val="0"/>
              </a:spcBef>
              <a:buFontTx/>
              <a:buNone/>
            </a:pPr>
            <a:r>
              <a:rPr lang="eu-ES" altLang="eu-ES" sz="1400"/>
              <a:t>Aldagaiak kontrolatzeko koadroa</a:t>
            </a:r>
          </a:p>
          <a:p>
            <a:pPr eaLnBrk="1" hangingPunct="1">
              <a:lnSpc>
                <a:spcPct val="120000"/>
              </a:lnSpc>
              <a:spcBef>
                <a:spcPct val="0"/>
              </a:spcBef>
              <a:buFontTx/>
              <a:buNone/>
            </a:pPr>
            <a:r>
              <a:rPr lang="eu-ES" altLang="eu-ES" sz="1400"/>
              <a:t>Emaitzak: erlazionatzen dute aldagai independente eta mendekoak</a:t>
            </a:r>
          </a:p>
          <a:p>
            <a:pPr eaLnBrk="1" hangingPunct="1">
              <a:lnSpc>
                <a:spcPct val="120000"/>
              </a:lnSpc>
              <a:spcBef>
                <a:spcPct val="0"/>
              </a:spcBef>
              <a:buFontTx/>
              <a:buNone/>
            </a:pPr>
            <a:r>
              <a:rPr lang="eu-ES" altLang="eu-ES" sz="1400"/>
              <a:t>Prestatu behar dira </a:t>
            </a:r>
            <a:r>
              <a:rPr lang="eu-ES" altLang="eu-ES" sz="1400" u="sng"/>
              <a:t>komunikatzeko besteei</a:t>
            </a:r>
          </a:p>
          <a:p>
            <a:pPr eaLnBrk="1" hangingPunct="1">
              <a:lnSpc>
                <a:spcPct val="120000"/>
              </a:lnSpc>
              <a:spcBef>
                <a:spcPct val="0"/>
              </a:spcBef>
              <a:buFontTx/>
              <a:buNone/>
            </a:pPr>
            <a:r>
              <a:rPr lang="eu-ES" altLang="eu-ES" sz="1400"/>
              <a:t>Ondorioak erakusten du zer aukeratu duten, zer erabaki duten, edo zein formulazio berria egin nahi duten</a:t>
            </a:r>
            <a:endParaRPr lang="eu-ES" altLang="eu-ES" sz="1400" u="sng"/>
          </a:p>
          <a:p>
            <a:pPr eaLnBrk="1" hangingPunct="1">
              <a:lnSpc>
                <a:spcPct val="120000"/>
              </a:lnSpc>
              <a:spcBef>
                <a:spcPct val="0"/>
              </a:spcBef>
              <a:buFontTx/>
              <a:buNone/>
            </a:pPr>
            <a:endParaRPr lang="eu-ES" altLang="eu-ES" sz="1400" u="sng"/>
          </a:p>
        </p:txBody>
      </p:sp>
    </p:spTree>
    <p:extLst>
      <p:ext uri="{BB962C8B-B14F-4D97-AF65-F5344CB8AC3E}">
        <p14:creationId xmlns:p14="http://schemas.microsoft.com/office/powerpoint/2010/main" val="578731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Panorámica</PresentationFormat>
  <Paragraphs>17</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Universidad Pública de Navarra-Nafarroako Unibertsitate Publikoa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Julia Ibarra</dc:creator>
  <cp:lastModifiedBy>Julia Ibarra</cp:lastModifiedBy>
  <cp:revision>1</cp:revision>
  <dcterms:created xsi:type="dcterms:W3CDTF">2019-02-05T07:58:16Z</dcterms:created>
  <dcterms:modified xsi:type="dcterms:W3CDTF">2019-02-05T07:58:34Z</dcterms:modified>
</cp:coreProperties>
</file>